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3" autoAdjust="0"/>
    <p:restoredTop sz="94718" autoAdjust="0"/>
  </p:normalViewPr>
  <p:slideViewPr>
    <p:cSldViewPr>
      <p:cViewPr>
        <p:scale>
          <a:sx n="70" d="100"/>
          <a:sy n="70" d="100"/>
        </p:scale>
        <p:origin x="-136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4EBD-EB9A-4ECF-8611-F59E4A80F622}" type="datetimeFigureOut">
              <a:rPr lang="es-MX" smtClean="0"/>
              <a:pPr/>
              <a:t>07/06/2011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4EBD-EB9A-4ECF-8611-F59E4A80F622}" type="datetimeFigureOut">
              <a:rPr lang="es-MX" smtClean="0"/>
              <a:pPr/>
              <a:t>07/06/2011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4EBD-EB9A-4ECF-8611-F59E4A80F622}" type="datetimeFigureOut">
              <a:rPr lang="es-MX" smtClean="0"/>
              <a:pPr/>
              <a:t>07/06/2011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4EBD-EB9A-4ECF-8611-F59E4A80F622}" type="datetimeFigureOut">
              <a:rPr lang="es-MX" smtClean="0"/>
              <a:pPr/>
              <a:t>07/06/2011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4EBD-EB9A-4ECF-8611-F59E4A80F622}" type="datetimeFigureOut">
              <a:rPr lang="es-MX" smtClean="0"/>
              <a:pPr/>
              <a:t>07/06/2011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4EBD-EB9A-4ECF-8611-F59E4A80F622}" type="datetimeFigureOut">
              <a:rPr lang="es-MX" smtClean="0"/>
              <a:pPr/>
              <a:t>07/06/2011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4EBD-EB9A-4ECF-8611-F59E4A80F622}" type="datetimeFigureOut">
              <a:rPr lang="es-MX" smtClean="0"/>
              <a:pPr/>
              <a:t>07/06/2011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4EBD-EB9A-4ECF-8611-F59E4A80F622}" type="datetimeFigureOut">
              <a:rPr lang="es-MX" smtClean="0"/>
              <a:pPr/>
              <a:t>07/06/2011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4EBD-EB9A-4ECF-8611-F59E4A80F622}" type="datetimeFigureOut">
              <a:rPr lang="es-MX" smtClean="0"/>
              <a:pPr/>
              <a:t>07/06/2011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4EBD-EB9A-4ECF-8611-F59E4A80F622}" type="datetimeFigureOut">
              <a:rPr lang="es-MX" smtClean="0"/>
              <a:pPr/>
              <a:t>07/06/2011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C4EBD-EB9A-4ECF-8611-F59E4A80F622}" type="datetimeFigureOut">
              <a:rPr lang="es-MX" smtClean="0"/>
              <a:pPr/>
              <a:t>07/06/2011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A3C4EBD-EB9A-4ECF-8611-F59E4A80F622}" type="datetimeFigureOut">
              <a:rPr lang="es-MX" smtClean="0"/>
              <a:pPr/>
              <a:t>07/06/2011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324B237-117A-4CC3-9F33-B48A071D61B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79712" y="2420888"/>
            <a:ext cx="5637010" cy="882119"/>
          </a:xfrm>
        </p:spPr>
        <p:txBody>
          <a:bodyPr>
            <a:normAutofit/>
          </a:bodyPr>
          <a:lstStyle/>
          <a:p>
            <a:pPr algn="ctr"/>
            <a:r>
              <a:rPr lang="es-MX" sz="24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La respiración de los seres vivos : diversidad y adaptación</a:t>
            </a:r>
            <a:endParaRPr lang="es-MX" sz="2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14678" y="500042"/>
            <a:ext cx="5112568" cy="1793167"/>
          </a:xfrm>
        </p:spPr>
        <p:txBody>
          <a:bodyPr/>
          <a:lstStyle/>
          <a:p>
            <a:pPr marL="18288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Bloque 3 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lección 2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547664" y="3645024"/>
            <a:ext cx="73448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latin typeface="Algerian" pitchFamily="82" charset="0"/>
              </a:rPr>
              <a:t>Equipo:</a:t>
            </a:r>
            <a:br>
              <a:rPr lang="es-MX" sz="2000" dirty="0" smtClean="0">
                <a:latin typeface="Algerian" pitchFamily="82" charset="0"/>
              </a:rPr>
            </a:br>
            <a:r>
              <a:rPr lang="es-MX" sz="2800" b="1" dirty="0" smtClean="0">
                <a:latin typeface="Baskerville Old Face" pitchFamily="18" charset="0"/>
              </a:rPr>
              <a:t>Sánchez </a:t>
            </a:r>
            <a:r>
              <a:rPr lang="es-MX" sz="2800" b="1" dirty="0" smtClean="0">
                <a:latin typeface="Baskerville Old Face" pitchFamily="18" charset="0"/>
              </a:rPr>
              <a:t>Moreno </a:t>
            </a:r>
            <a:r>
              <a:rPr lang="es-MX" sz="2800" b="1" dirty="0" smtClean="0">
                <a:latin typeface="Baskerville Old Face" pitchFamily="18" charset="0"/>
              </a:rPr>
              <a:t>Mónica</a:t>
            </a:r>
            <a:br>
              <a:rPr lang="es-MX" sz="2800" b="1" dirty="0" smtClean="0">
                <a:latin typeface="Baskerville Old Face" pitchFamily="18" charset="0"/>
              </a:rPr>
            </a:br>
            <a:r>
              <a:rPr lang="es-MX" sz="2800" b="1" dirty="0" smtClean="0">
                <a:latin typeface="Baskerville Old Face" pitchFamily="18" charset="0"/>
              </a:rPr>
              <a:t>Jaramillo </a:t>
            </a:r>
            <a:r>
              <a:rPr lang="es-MX" sz="2800" b="1" dirty="0" smtClean="0">
                <a:latin typeface="Baskerville Old Face" pitchFamily="18" charset="0"/>
              </a:rPr>
              <a:t>Alba </a:t>
            </a:r>
            <a:r>
              <a:rPr lang="es-MX" sz="2800" b="1" dirty="0" smtClean="0">
                <a:latin typeface="Baskerville Old Face" pitchFamily="18" charset="0"/>
              </a:rPr>
              <a:t>D</a:t>
            </a:r>
            <a:r>
              <a:rPr lang="es-MX" sz="2800" b="1" dirty="0" smtClean="0">
                <a:latin typeface="Baskerville Old Face" pitchFamily="18" charset="0"/>
              </a:rPr>
              <a:t>iana </a:t>
            </a:r>
            <a:r>
              <a:rPr lang="es-MX" sz="2800" b="1" dirty="0" smtClean="0">
                <a:latin typeface="Baskerville Old Face" pitchFamily="18" charset="0"/>
              </a:rPr>
              <a:t>Laura</a:t>
            </a:r>
            <a:br>
              <a:rPr lang="es-MX" sz="2800" b="1" dirty="0" smtClean="0">
                <a:latin typeface="Baskerville Old Face" pitchFamily="18" charset="0"/>
              </a:rPr>
            </a:br>
            <a:r>
              <a:rPr lang="es-MX" sz="2800" b="1" dirty="0" smtClean="0">
                <a:latin typeface="Baskerville Old Face" pitchFamily="18" charset="0"/>
              </a:rPr>
              <a:t>C</a:t>
            </a:r>
            <a:r>
              <a:rPr lang="es-MX" sz="2800" b="1" dirty="0" smtClean="0">
                <a:latin typeface="Baskerville Old Face" pitchFamily="18" charset="0"/>
              </a:rPr>
              <a:t>hirinos Mata </a:t>
            </a:r>
            <a:r>
              <a:rPr lang="es-MX" sz="2800" b="1" dirty="0" smtClean="0">
                <a:latin typeface="Baskerville Old Face" pitchFamily="18" charset="0"/>
              </a:rPr>
              <a:t>D</a:t>
            </a:r>
            <a:r>
              <a:rPr lang="es-MX" sz="2800" b="1" dirty="0" smtClean="0">
                <a:latin typeface="Baskerville Old Face" pitchFamily="18" charset="0"/>
              </a:rPr>
              <a:t>amas  </a:t>
            </a:r>
            <a:r>
              <a:rPr lang="es-MX" sz="2800" b="1" dirty="0" smtClean="0">
                <a:latin typeface="Baskerville Old Face" pitchFamily="18" charset="0"/>
              </a:rPr>
              <a:t>V</a:t>
            </a:r>
            <a:r>
              <a:rPr lang="es-MX" sz="2800" b="1" dirty="0" smtClean="0">
                <a:latin typeface="Baskerville Old Face" pitchFamily="18" charset="0"/>
              </a:rPr>
              <a:t>erónica</a:t>
            </a:r>
            <a:r>
              <a:rPr lang="es-MX" sz="2800" b="1" dirty="0" smtClean="0">
                <a:latin typeface="Baskerville Old Face" pitchFamily="18" charset="0"/>
              </a:rPr>
              <a:t/>
            </a:r>
            <a:br>
              <a:rPr lang="es-MX" sz="2800" b="1" dirty="0" smtClean="0">
                <a:latin typeface="Baskerville Old Face" pitchFamily="18" charset="0"/>
              </a:rPr>
            </a:br>
            <a:r>
              <a:rPr lang="es-MX" sz="2800" b="1" dirty="0" smtClean="0">
                <a:latin typeface="Baskerville Old Face" pitchFamily="18" charset="0"/>
              </a:rPr>
              <a:t>Olivares </a:t>
            </a:r>
            <a:r>
              <a:rPr lang="es-MX" sz="2800" b="1" dirty="0" smtClean="0">
                <a:latin typeface="Baskerville Old Face" pitchFamily="18" charset="0"/>
              </a:rPr>
              <a:t>Hernández Néstor</a:t>
            </a:r>
            <a:endParaRPr lang="es-MX" sz="2800" b="1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9310610"/>
      </p:ext>
    </p:extLst>
  </p:cSld>
  <p:clrMapOvr>
    <a:masterClrMapping/>
  </p:clrMapOvr>
  <p:transition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16632"/>
            <a:ext cx="6512511" cy="1143000"/>
          </a:xfrm>
        </p:spPr>
        <p:txBody>
          <a:bodyPr/>
          <a:lstStyle/>
          <a:p>
            <a:r>
              <a:rPr lang="es-MX" sz="4400" dirty="0" smtClean="0">
                <a:solidFill>
                  <a:schemeClr val="accent6"/>
                </a:solidFill>
              </a:rPr>
              <a:t>Respiración pulmonar.</a:t>
            </a:r>
            <a:endParaRPr lang="es-MX" sz="4400" dirty="0">
              <a:solidFill>
                <a:schemeClr val="accent6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83568" y="1052736"/>
            <a:ext cx="7704856" cy="4986888"/>
          </a:xfrm>
        </p:spPr>
        <p:txBody>
          <a:bodyPr/>
          <a:lstStyle/>
          <a:p>
            <a:pPr algn="r"/>
            <a:r>
              <a:rPr lang="es-MX" dirty="0" smtClean="0"/>
              <a:t>La respiración pulmonar es propia de los vertebrados terrestres , anfibios y reptiles aves, mamíferos y de algún vertebrado  acuático.      </a:t>
            </a:r>
          </a:p>
          <a:p>
            <a:pPr lvl="5" algn="r"/>
            <a:r>
              <a:rPr lang="es-MX" sz="2000" dirty="0" smtClean="0">
                <a:solidFill>
                  <a:schemeClr val="accent6"/>
                </a:solidFill>
              </a:rPr>
              <a:t>Las </a:t>
            </a:r>
            <a:r>
              <a:rPr lang="es-MX" sz="2000" dirty="0" err="1" smtClean="0">
                <a:solidFill>
                  <a:schemeClr val="accent6"/>
                </a:solidFill>
              </a:rPr>
              <a:t>belugas</a:t>
            </a:r>
            <a:r>
              <a:rPr lang="es-MX" sz="2000" dirty="0" smtClean="0">
                <a:solidFill>
                  <a:schemeClr val="accent6"/>
                </a:solidFill>
              </a:rPr>
              <a:t> son ballenas </a:t>
            </a:r>
            <a:br>
              <a:rPr lang="es-MX" sz="2000" dirty="0" smtClean="0">
                <a:solidFill>
                  <a:schemeClr val="accent6"/>
                </a:solidFill>
              </a:rPr>
            </a:br>
            <a:r>
              <a:rPr lang="es-MX" sz="2000" dirty="0" smtClean="0">
                <a:solidFill>
                  <a:schemeClr val="accent6"/>
                </a:solidFill>
              </a:rPr>
              <a:t>que vienes de el Ártico</a:t>
            </a:r>
          </a:p>
          <a:p>
            <a:pPr marL="45720" indent="0" algn="r">
              <a:buNone/>
            </a:pPr>
            <a:endParaRPr lang="es-MX" dirty="0" smtClean="0"/>
          </a:p>
          <a:p>
            <a:pPr marL="45720" indent="0" algn="r">
              <a:buNone/>
            </a:pP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844824"/>
            <a:ext cx="3419872" cy="2881242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23528" y="5013176"/>
            <a:ext cx="32403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accent1"/>
                </a:solidFill>
              </a:rPr>
              <a:t> Su aparato es </a:t>
            </a:r>
            <a:br>
              <a:rPr lang="es-MX" sz="2400" dirty="0" smtClean="0">
                <a:solidFill>
                  <a:schemeClr val="accent1"/>
                </a:solidFill>
              </a:rPr>
            </a:br>
            <a:r>
              <a:rPr lang="es-MX" sz="2400" dirty="0" smtClean="0">
                <a:solidFill>
                  <a:schemeClr val="accent1"/>
                </a:solidFill>
              </a:rPr>
              <a:t>menos reproducido</a:t>
            </a:r>
            <a:br>
              <a:rPr lang="es-MX" sz="2400" dirty="0" smtClean="0">
                <a:solidFill>
                  <a:schemeClr val="accent1"/>
                </a:solidFill>
              </a:rPr>
            </a:br>
            <a:r>
              <a:rPr lang="es-MX" sz="2400" dirty="0" smtClean="0">
                <a:solidFill>
                  <a:schemeClr val="accent1"/>
                </a:solidFill>
              </a:rPr>
              <a:t> que</a:t>
            </a:r>
            <a:br>
              <a:rPr lang="es-MX" sz="2400" dirty="0" smtClean="0">
                <a:solidFill>
                  <a:schemeClr val="accent1"/>
                </a:solidFill>
              </a:rPr>
            </a:br>
            <a:r>
              <a:rPr lang="es-MX" sz="2400" dirty="0" smtClean="0">
                <a:solidFill>
                  <a:schemeClr val="accent1"/>
                </a:solidFill>
              </a:rPr>
              <a:t> el de le humano</a:t>
            </a:r>
            <a:endParaRPr lang="es-MX" sz="2400" dirty="0">
              <a:solidFill>
                <a:schemeClr val="accent1"/>
              </a:solidFill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3573016"/>
            <a:ext cx="4762500" cy="317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0746719"/>
      </p:ext>
    </p:extLst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142976" y="1500174"/>
            <a:ext cx="6512511" cy="1143000"/>
          </a:xfrm>
        </p:spPr>
        <p:txBody>
          <a:bodyPr/>
          <a:lstStyle/>
          <a:p>
            <a:pPr algn="ctr"/>
            <a:r>
              <a:rPr lang="es-MX" sz="4800" dirty="0" smtClean="0"/>
              <a:t>GRACIAS POR SU ATENCION</a:t>
            </a:r>
            <a:endParaRPr lang="es-MX" sz="4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428728" y="3286124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haroni" pitchFamily="2" charset="-79"/>
                <a:cs typeface="Aharoni" pitchFamily="2" charset="-79"/>
              </a:rPr>
              <a:t>ESPERO QUE LES HAIGA AGRADADO LA PRESENTACION GRACIAS…!!!!!!!!!!!</a:t>
            </a:r>
            <a:endParaRPr lang="es-MX" sz="20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328441"/>
      </p:ext>
    </p:extLst>
  </p:cSld>
  <p:clrMapOvr>
    <a:masterClrMapping/>
  </p:clrMapOvr>
  <p:transition>
    <p:dissolv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85852" y="428604"/>
            <a:ext cx="6512511" cy="1143000"/>
          </a:xfrm>
        </p:spPr>
        <p:txBody>
          <a:bodyPr/>
          <a:lstStyle/>
          <a:p>
            <a:r>
              <a:rPr lang="es-MX" dirty="0" smtClean="0"/>
              <a:t>INDICE..!!!!!!!!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142976" y="1643050"/>
            <a:ext cx="6400800" cy="4643470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s-MX" sz="4500" dirty="0" smtClean="0">
                <a:solidFill>
                  <a:schemeClr val="tx1"/>
                </a:solidFill>
              </a:rPr>
              <a:t>COMPARACIÓN  DE LAS DISTINTAS ESTRUCTURAS RESPIRATORIAS EN LOS SERES VIVOS </a:t>
            </a:r>
          </a:p>
          <a:p>
            <a:pPr>
              <a:buFont typeface="Wingdings" pitchFamily="2" charset="2"/>
              <a:buChar char="Ø"/>
            </a:pPr>
            <a:r>
              <a:rPr lang="es-MX" sz="4500" dirty="0" smtClean="0">
                <a:solidFill>
                  <a:schemeClr val="tx1"/>
                </a:solidFill>
              </a:rPr>
              <a:t>ESTRUCTURAS RESPIRATORIAS EN LAS PLANTAS</a:t>
            </a:r>
          </a:p>
          <a:p>
            <a:pPr>
              <a:buFont typeface="Wingdings" pitchFamily="2" charset="2"/>
              <a:buChar char="Ø"/>
            </a:pPr>
            <a:r>
              <a:rPr lang="es-MX" sz="4500" dirty="0" smtClean="0">
                <a:solidFill>
                  <a:schemeClr val="tx1"/>
                </a:solidFill>
              </a:rPr>
              <a:t>RESPIRACION  CUTANEA</a:t>
            </a:r>
          </a:p>
          <a:p>
            <a:pPr>
              <a:buFont typeface="Wingdings" pitchFamily="2" charset="2"/>
              <a:buChar char="Ø"/>
            </a:pPr>
            <a:r>
              <a:rPr lang="es-MX" sz="4500" dirty="0" smtClean="0">
                <a:solidFill>
                  <a:schemeClr val="tx1"/>
                </a:solidFill>
              </a:rPr>
              <a:t>RESPIRACIÓN POR MEDIO DE LAS TRÁQUEAS Y PULMONES </a:t>
            </a:r>
          </a:p>
          <a:p>
            <a:pPr>
              <a:buFont typeface="Wingdings" pitchFamily="2" charset="2"/>
              <a:buChar char="Ø"/>
            </a:pPr>
            <a:r>
              <a:rPr lang="es-MX" sz="4500" dirty="0" smtClean="0">
                <a:solidFill>
                  <a:schemeClr val="tx1"/>
                </a:solidFill>
              </a:rPr>
              <a:t>RESPIRACION OPOR BRONQUIOS</a:t>
            </a:r>
          </a:p>
          <a:p>
            <a:pPr>
              <a:buFont typeface="Wingdings" pitchFamily="2" charset="2"/>
              <a:buChar char="Ø"/>
            </a:pPr>
            <a:r>
              <a:rPr lang="es-MX" sz="4500" dirty="0" smtClean="0">
                <a:solidFill>
                  <a:schemeClr val="tx1"/>
                </a:solidFill>
              </a:rPr>
              <a:t>RESPIRACION PULMUNAR</a:t>
            </a:r>
          </a:p>
          <a:p>
            <a:pPr algn="ctr"/>
            <a:endParaRPr lang="es-MX" sz="2000" dirty="0" smtClean="0">
              <a:solidFill>
                <a:srgbClr val="0070C0"/>
              </a:solidFill>
            </a:endParaRPr>
          </a:p>
          <a:p>
            <a:endParaRPr lang="es-MX" sz="2400" dirty="0" smtClean="0">
              <a:solidFill>
                <a:schemeClr val="tx1"/>
              </a:solidFill>
            </a:endParaRP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332656"/>
            <a:ext cx="6512511" cy="1143000"/>
          </a:xfrm>
        </p:spPr>
        <p:txBody>
          <a:bodyPr/>
          <a:lstStyle/>
          <a:p>
            <a:pPr algn="ctr"/>
            <a:r>
              <a:rPr lang="es-MX" sz="3200" dirty="0" smtClean="0">
                <a:solidFill>
                  <a:schemeClr val="tx1"/>
                </a:solidFill>
              </a:rPr>
              <a:t>Comparación  de las distintas estructuras respiratorias en los seres vivos </a:t>
            </a:r>
            <a:endParaRPr lang="es-MX" sz="32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285852" y="2428868"/>
            <a:ext cx="6948886" cy="4214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475656" y="2148266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LOS PRIMEROS SERES VIVOS DE LA RESPIRACION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61254042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5" y="116632"/>
            <a:ext cx="4752528" cy="3168352"/>
          </a:xfrm>
        </p:spPr>
        <p:txBody>
          <a:bodyPr/>
          <a:lstStyle/>
          <a:p>
            <a:pPr marL="0" indent="0" algn="l">
              <a:buNone/>
            </a:pPr>
            <a:r>
              <a:rPr lang="es-MX" sz="2400" dirty="0" smtClean="0"/>
              <a:t>LOS PRIMEROS ORGANISMOS   FOTOSINTETIZADORES  PRODUJERON OXIGENO QUE LIBERARON  EL AGUA Y LA ADMOSFERA LOS ERETROFOS SE ALIMENTAS DE ELLOS.</a:t>
            </a:r>
            <a:endParaRPr lang="es-MX" sz="2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33" y="3212976"/>
            <a:ext cx="50850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620688"/>
            <a:ext cx="3281660" cy="3527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436096" y="4437112"/>
            <a:ext cx="29523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Estas son las células la entrada y salida de oxigeno y dióxido de carbono si efectúa a la  membrana.</a:t>
            </a:r>
            <a:br>
              <a:rPr lang="es-MX" dirty="0" smtClean="0"/>
            </a:br>
            <a:r>
              <a:rPr lang="es-MX" dirty="0" smtClean="0"/>
              <a:t>Como se parecen a las humanas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70893068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88640"/>
            <a:ext cx="6512511" cy="1143000"/>
          </a:xfrm>
        </p:spPr>
        <p:txBody>
          <a:bodyPr/>
          <a:lstStyle/>
          <a:p>
            <a:r>
              <a:rPr lang="es-MX" sz="4000" dirty="0" smtClean="0"/>
              <a:t>Estructuras respiratorias en las plantas</a:t>
            </a:r>
            <a:endParaRPr lang="es-MX" sz="40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85786" y="1669857"/>
            <a:ext cx="7286644" cy="5188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961294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609" y="476672"/>
            <a:ext cx="8640960" cy="1143000"/>
          </a:xfrm>
        </p:spPr>
        <p:txBody>
          <a:bodyPr/>
          <a:lstStyle/>
          <a:p>
            <a:pPr algn="l"/>
            <a:r>
              <a:rPr lang="es-MX" sz="4000" dirty="0" smtClean="0"/>
              <a:t>Estructura respiratoria de los animales</a:t>
            </a:r>
            <a:endParaRPr lang="es-MX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539552" y="1988840"/>
            <a:ext cx="7992888" cy="4608512"/>
          </a:xfrm>
        </p:spPr>
        <p:txBody>
          <a:bodyPr/>
          <a:lstStyle/>
          <a:p>
            <a:r>
              <a:rPr lang="es-MX" dirty="0" smtClean="0">
                <a:solidFill>
                  <a:schemeClr val="accent6"/>
                </a:solidFill>
              </a:rPr>
              <a:t>Atreves de las membranas : </a:t>
            </a:r>
            <a:r>
              <a:rPr lang="es-MX" dirty="0" smtClean="0">
                <a:solidFill>
                  <a:schemeClr val="tx1"/>
                </a:solidFill>
              </a:rPr>
              <a:t>animales sencillos como las esponjas , los corales tienen varias capas de tejidos por lo que el oxigeno pasa por las membranas.</a:t>
            </a:r>
          </a:p>
          <a:p>
            <a:pPr marL="45720" indent="0" algn="r">
              <a:buNone/>
            </a:pPr>
            <a:r>
              <a:rPr lang="es-MX" dirty="0" smtClean="0">
                <a:solidFill>
                  <a:schemeClr val="tx1"/>
                </a:solidFill>
              </a:rPr>
              <a:t>                                                   el agua con oxigeno pasa al interior de las</a:t>
            </a:r>
            <a:br>
              <a:rPr lang="es-MX" dirty="0" smtClean="0">
                <a:solidFill>
                  <a:schemeClr val="tx1"/>
                </a:solidFill>
              </a:rPr>
            </a:br>
            <a:r>
              <a:rPr lang="es-MX" dirty="0" smtClean="0">
                <a:solidFill>
                  <a:schemeClr val="tx1"/>
                </a:solidFill>
              </a:rPr>
              <a:t> esponjas atreves de los poros</a:t>
            </a:r>
          </a:p>
          <a:p>
            <a:pPr marL="45720" indent="0" algn="r">
              <a:buNone/>
            </a:pPr>
            <a:endParaRPr lang="es-MX" dirty="0" smtClean="0">
              <a:solidFill>
                <a:schemeClr val="tx1"/>
              </a:solidFill>
            </a:endParaRPr>
          </a:p>
          <a:p>
            <a:pPr marL="45720" indent="0" algn="r">
              <a:buNone/>
            </a:pPr>
            <a:endParaRPr lang="es-MX" dirty="0">
              <a:solidFill>
                <a:schemeClr val="tx1"/>
              </a:solidFill>
            </a:endParaRPr>
          </a:p>
          <a:p>
            <a:pPr marL="45720" indent="0" algn="r">
              <a:buNone/>
            </a:pPr>
            <a:r>
              <a:rPr lang="es-MX" dirty="0" smtClean="0">
                <a:solidFill>
                  <a:schemeClr val="tx1"/>
                </a:solidFill>
              </a:rPr>
              <a:t>Esponjas   </a:t>
            </a:r>
            <a:endParaRPr lang="es-MX" dirty="0">
              <a:solidFill>
                <a:schemeClr val="tx1"/>
              </a:solidFill>
            </a:endParaRPr>
          </a:p>
          <a:p>
            <a:pPr marL="45720" indent="0" algn="r">
              <a:buNone/>
            </a:pPr>
            <a:endParaRPr lang="es-MX" dirty="0">
              <a:solidFill>
                <a:schemeClr val="accent6"/>
              </a:solidFill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1669" y="3212976"/>
            <a:ext cx="4141114" cy="2880320"/>
          </a:xfrm>
          <a:prstGeom prst="rect">
            <a:avLst/>
          </a:prstGeom>
        </p:spPr>
      </p:pic>
      <p:sp>
        <p:nvSpPr>
          <p:cNvPr id="5" name="4 Flecha derecha"/>
          <p:cNvSpPr/>
          <p:nvPr/>
        </p:nvSpPr>
        <p:spPr>
          <a:xfrm>
            <a:off x="4932040" y="4899992"/>
            <a:ext cx="1872208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585740591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404664"/>
            <a:ext cx="6512511" cy="1143000"/>
          </a:xfrm>
        </p:spPr>
        <p:txBody>
          <a:bodyPr/>
          <a:lstStyle/>
          <a:p>
            <a:r>
              <a:rPr lang="es-MX" dirty="0" smtClean="0">
                <a:solidFill>
                  <a:schemeClr val="accent6"/>
                </a:solidFill>
              </a:rPr>
              <a:t>Respiración cutánea.</a:t>
            </a:r>
            <a:endParaRPr lang="es-MX" dirty="0">
              <a:solidFill>
                <a:schemeClr val="accent6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683568" y="1412776"/>
            <a:ext cx="7920880" cy="5112568"/>
          </a:xfrm>
        </p:spPr>
        <p:txBody>
          <a:bodyPr/>
          <a:lstStyle/>
          <a:p>
            <a:r>
              <a:rPr lang="es-MX" dirty="0" smtClean="0"/>
              <a:t>Se presenta en animales pequeños  como la lombriz de tierra en ella el oxígenos pasa atraves de su piel. Otros animales mas grandes , los anfibios,(sapos, ranas) su reparación pulmonar y la reparación cutánea</a:t>
            </a:r>
          </a:p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2993686"/>
            <a:ext cx="5862439" cy="366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41458746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6512511" cy="1143000"/>
          </a:xfrm>
        </p:spPr>
        <p:txBody>
          <a:bodyPr/>
          <a:lstStyle/>
          <a:p>
            <a:r>
              <a:rPr lang="es-MX" sz="3600" dirty="0" smtClean="0">
                <a:solidFill>
                  <a:schemeClr val="accent6"/>
                </a:solidFill>
              </a:rPr>
              <a:t>Respiración </a:t>
            </a:r>
            <a:r>
              <a:rPr lang="es-MX" sz="3600" dirty="0" smtClean="0">
                <a:solidFill>
                  <a:schemeClr val="accent6"/>
                </a:solidFill>
              </a:rPr>
              <a:t>por medio de las </a:t>
            </a:r>
            <a:r>
              <a:rPr lang="es-MX" sz="3600" dirty="0" smtClean="0">
                <a:solidFill>
                  <a:schemeClr val="accent6"/>
                </a:solidFill>
              </a:rPr>
              <a:t>tráqueas </a:t>
            </a:r>
            <a:r>
              <a:rPr lang="es-MX" sz="3600" dirty="0" smtClean="0">
                <a:solidFill>
                  <a:schemeClr val="accent6"/>
                </a:solidFill>
              </a:rPr>
              <a:t>y pulmones </a:t>
            </a:r>
            <a:endParaRPr lang="es-MX" sz="3600" dirty="0">
              <a:solidFill>
                <a:schemeClr val="accent6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539552" y="1412776"/>
            <a:ext cx="6832848" cy="4914880"/>
          </a:xfrm>
        </p:spPr>
        <p:txBody>
          <a:bodyPr/>
          <a:lstStyle/>
          <a:p>
            <a:r>
              <a:rPr lang="es-MX" dirty="0" smtClean="0"/>
              <a:t>Los insectos , las arañas respiran por medio de las tráqueas en una serie de tubos </a:t>
            </a:r>
          </a:p>
          <a:p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0232" y="2145926"/>
            <a:ext cx="4443976" cy="4712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0471319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458" y="188640"/>
            <a:ext cx="6512511" cy="1143000"/>
          </a:xfrm>
        </p:spPr>
        <p:txBody>
          <a:bodyPr/>
          <a:lstStyle/>
          <a:p>
            <a:r>
              <a:rPr lang="es-MX" sz="3600" dirty="0" smtClean="0">
                <a:solidFill>
                  <a:schemeClr val="accent6"/>
                </a:solidFill>
              </a:rPr>
              <a:t>Respiración por bronquios</a:t>
            </a:r>
            <a:endParaRPr lang="es-MX" sz="3600" dirty="0">
              <a:solidFill>
                <a:schemeClr val="accent6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95536" y="1052736"/>
            <a:ext cx="8280920" cy="4968552"/>
          </a:xfrm>
        </p:spPr>
        <p:txBody>
          <a:bodyPr/>
          <a:lstStyle/>
          <a:p>
            <a:r>
              <a:rPr lang="es-MX" dirty="0" smtClean="0"/>
              <a:t>Las branquias  son los órganos respiratorios de la mayoría de los animales acuáticos como peces, moluscos etc.</a:t>
            </a:r>
            <a:br>
              <a:rPr lang="es-MX" dirty="0" smtClean="0"/>
            </a:br>
            <a:r>
              <a:rPr lang="es-MX" dirty="0" smtClean="0"/>
              <a:t>los bronquios de los peces están situados a los lados de la cabeza y están cubiertas por opérculos.</a:t>
            </a:r>
          </a:p>
          <a:p>
            <a:r>
              <a:rPr lang="es-MX" dirty="0" smtClean="0"/>
              <a:t>  </a:t>
            </a:r>
            <a:endParaRPr lang="es-MX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2476063"/>
            <a:ext cx="4752528" cy="436662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4584166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nsmisión de listas">
  <a:themeElements>
    <a:clrScheme name="Personalizado 1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92D050"/>
      </a:accent1>
      <a:accent2>
        <a:srgbClr val="00B0F0"/>
      </a:accent2>
      <a:accent3>
        <a:srgbClr val="0070C0"/>
      </a:accent3>
      <a:accent4>
        <a:srgbClr val="81D319"/>
      </a:accent4>
      <a:accent5>
        <a:srgbClr val="81D319"/>
      </a:accent5>
      <a:accent6>
        <a:srgbClr val="35A085"/>
      </a:accent6>
      <a:hlink>
        <a:srgbClr val="56C7AA"/>
      </a:hlink>
      <a:folHlink>
        <a:srgbClr val="59A8D1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</TotalTime>
  <Words>285</Words>
  <Application>Microsoft Office PowerPoint</Application>
  <PresentationFormat>Presentación en pantalla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Transmisión de listas</vt:lpstr>
      <vt:lpstr>Bloque 3  lección 2 </vt:lpstr>
      <vt:lpstr>INDICE..!!!!!!!!</vt:lpstr>
      <vt:lpstr>Comparación  de las distintas estructuras respiratorias en los seres vivos </vt:lpstr>
      <vt:lpstr>LOS PRIMEROS ORGANISMOS   FOTOSINTETIZADORES  PRODUJERON OXIGENO QUE LIBERARON  EL AGUA Y LA ADMOSFERA LOS ERETROFOS SE ALIMENTAS DE ELLOS.</vt:lpstr>
      <vt:lpstr>Estructuras respiratorias en las plantas</vt:lpstr>
      <vt:lpstr>Estructura respiratoria de los animales</vt:lpstr>
      <vt:lpstr>Respiración cutánea.</vt:lpstr>
      <vt:lpstr>Respiración por medio de las tráqueas y pulmones </vt:lpstr>
      <vt:lpstr>Respiración por bronquios</vt:lpstr>
      <vt:lpstr>Respiración pulmonar.</vt:lpstr>
      <vt:lpstr>GRACIAS POR SU ATENCION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Bloque 3  lección 2</dc:title>
  <dc:creator>WEBA2</dc:creator>
  <cp:lastModifiedBy>usuario</cp:lastModifiedBy>
  <cp:revision>14</cp:revision>
  <dcterms:created xsi:type="dcterms:W3CDTF">2011-06-07T00:23:16Z</dcterms:created>
  <dcterms:modified xsi:type="dcterms:W3CDTF">2011-06-07T15:29:59Z</dcterms:modified>
</cp:coreProperties>
</file>